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9E04A-D246-42FD-997D-1A2546EBF250}"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9E04A-D246-42FD-997D-1A2546EBF250}"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9E04A-D246-42FD-997D-1A2546EBF250}"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9E04A-D246-42FD-997D-1A2546EBF250}"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9E04A-D246-42FD-997D-1A2546EBF250}"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9E04A-D246-42FD-997D-1A2546EBF250}"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9E04A-D246-42FD-997D-1A2546EBF250}"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9E04A-D246-42FD-997D-1A2546EBF250}"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9E04A-D246-42FD-997D-1A2546EBF250}"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E04A-D246-42FD-997D-1A2546EBF250}"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E04A-D246-42FD-997D-1A2546EBF250}"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00DF2-D164-4030-BFBF-58AD1BCB67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9E04A-D246-42FD-997D-1A2546EBF250}" type="datetimeFigureOut">
              <a:rPr lang="en-US" smtClean="0"/>
              <a:pPr/>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00DF2-D164-4030-BFBF-58AD1BCB67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772400" cy="1089025"/>
          </a:xfrm>
        </p:spPr>
        <p:txBody>
          <a:bodyPr/>
          <a:lstStyle/>
          <a:p>
            <a:r>
              <a:rPr lang="en-US" dirty="0" smtClean="0">
                <a:latin typeface="AR CHRISTY" pitchFamily="2" charset="0"/>
              </a:rPr>
              <a:t>Evidence of Diverse Experiences</a:t>
            </a:r>
            <a:endParaRPr lang="en-US" dirty="0">
              <a:latin typeface="AR CHRISTY" pitchFamily="2" charset="0"/>
            </a:endParaRPr>
          </a:p>
        </p:txBody>
      </p:sp>
      <p:sp>
        <p:nvSpPr>
          <p:cNvPr id="3" name="Subtitle 2"/>
          <p:cNvSpPr>
            <a:spLocks noGrp="1"/>
          </p:cNvSpPr>
          <p:nvPr>
            <p:ph type="subTitle" idx="1"/>
          </p:nvPr>
        </p:nvSpPr>
        <p:spPr>
          <a:xfrm>
            <a:off x="1371600" y="3048000"/>
            <a:ext cx="6400800" cy="685800"/>
          </a:xfrm>
        </p:spPr>
        <p:txBody>
          <a:bodyPr/>
          <a:lstStyle/>
          <a:p>
            <a:r>
              <a:rPr lang="en-US" dirty="0" smtClean="0">
                <a:solidFill>
                  <a:schemeClr val="tx1"/>
                </a:solidFill>
                <a:latin typeface="AR CHRISTY" pitchFamily="2" charset="0"/>
              </a:rPr>
              <a:t>Harding University Spring 2015</a:t>
            </a:r>
            <a:endParaRPr lang="en-US" dirty="0">
              <a:solidFill>
                <a:schemeClr val="tx1"/>
              </a:solidFill>
              <a:latin typeface="AR CHRISTY" pitchFamily="2" charset="0"/>
            </a:endParaRPr>
          </a:p>
        </p:txBody>
      </p:sp>
      <p:pic>
        <p:nvPicPr>
          <p:cNvPr id="4" name="Picture 4" descr="C:\Users\nicole\Desktop\IMG_04161.jpg"/>
          <p:cNvPicPr>
            <a:picLocks noChangeAspect="1" noChangeArrowheads="1"/>
          </p:cNvPicPr>
          <p:nvPr/>
        </p:nvPicPr>
        <p:blipFill>
          <a:blip r:embed="rId2" cstate="print"/>
          <a:srcRect t="16500" b="18000"/>
          <a:stretch>
            <a:fillRect/>
          </a:stretch>
        </p:blipFill>
        <p:spPr bwMode="auto">
          <a:xfrm rot="21325876">
            <a:off x="82963" y="96075"/>
            <a:ext cx="2499351" cy="2182766"/>
          </a:xfrm>
          <a:prstGeom prst="rect">
            <a:avLst/>
          </a:prstGeom>
          <a:noFill/>
        </p:spPr>
      </p:pic>
      <p:pic>
        <p:nvPicPr>
          <p:cNvPr id="6146" name="Picture 2" descr="C:\Users\nicole\Desktop\photo 3 (8).JPG"/>
          <p:cNvPicPr>
            <a:picLocks noChangeAspect="1" noChangeArrowheads="1"/>
          </p:cNvPicPr>
          <p:nvPr/>
        </p:nvPicPr>
        <p:blipFill>
          <a:blip r:embed="rId3" cstate="print"/>
          <a:srcRect/>
          <a:stretch>
            <a:fillRect/>
          </a:stretch>
        </p:blipFill>
        <p:spPr bwMode="auto">
          <a:xfrm rot="10570012">
            <a:off x="6308798" y="4433628"/>
            <a:ext cx="2768885" cy="2076664"/>
          </a:xfrm>
          <a:prstGeom prst="rect">
            <a:avLst/>
          </a:prstGeom>
          <a:noFill/>
        </p:spPr>
      </p:pic>
      <p:pic>
        <p:nvPicPr>
          <p:cNvPr id="6148" name="Picture 4" descr="C:\Users\nicole\Desktop\IMG_0091.JPG"/>
          <p:cNvPicPr>
            <a:picLocks noChangeAspect="1" noChangeArrowheads="1"/>
          </p:cNvPicPr>
          <p:nvPr/>
        </p:nvPicPr>
        <p:blipFill>
          <a:blip r:embed="rId4" cstate="print"/>
          <a:srcRect/>
          <a:stretch>
            <a:fillRect/>
          </a:stretch>
        </p:blipFill>
        <p:spPr bwMode="auto">
          <a:xfrm>
            <a:off x="2590800" y="0"/>
            <a:ext cx="3616652" cy="2438400"/>
          </a:xfrm>
          <a:prstGeom prst="rect">
            <a:avLst/>
          </a:prstGeom>
          <a:noFill/>
        </p:spPr>
      </p:pic>
      <p:pic>
        <p:nvPicPr>
          <p:cNvPr id="6149" name="Picture 5" descr="C:\Users\nicole\Desktop\IMG_8435.JPG"/>
          <p:cNvPicPr>
            <a:picLocks noChangeAspect="1" noChangeArrowheads="1"/>
          </p:cNvPicPr>
          <p:nvPr/>
        </p:nvPicPr>
        <p:blipFill>
          <a:blip r:embed="rId5" cstate="print"/>
          <a:srcRect/>
          <a:stretch>
            <a:fillRect/>
          </a:stretch>
        </p:blipFill>
        <p:spPr bwMode="auto">
          <a:xfrm rot="5094479">
            <a:off x="-214141" y="3912893"/>
            <a:ext cx="2608242" cy="1956182"/>
          </a:xfrm>
          <a:prstGeom prst="rect">
            <a:avLst/>
          </a:prstGeom>
          <a:noFill/>
        </p:spPr>
      </p:pic>
      <p:pic>
        <p:nvPicPr>
          <p:cNvPr id="6151" name="Picture 7" descr="C:\Users\nicole\Desktop\IMG_0405.JPG"/>
          <p:cNvPicPr>
            <a:picLocks noChangeAspect="1" noChangeArrowheads="1"/>
          </p:cNvPicPr>
          <p:nvPr/>
        </p:nvPicPr>
        <p:blipFill>
          <a:blip r:embed="rId6" cstate="print"/>
          <a:srcRect/>
          <a:stretch>
            <a:fillRect/>
          </a:stretch>
        </p:blipFill>
        <p:spPr bwMode="auto">
          <a:xfrm>
            <a:off x="1981200" y="4267200"/>
            <a:ext cx="2438400" cy="2438400"/>
          </a:xfrm>
          <a:prstGeom prst="rect">
            <a:avLst/>
          </a:prstGeom>
          <a:noFill/>
        </p:spPr>
      </p:pic>
      <p:pic>
        <p:nvPicPr>
          <p:cNvPr id="6150" name="Picture 6" descr="C:\Users\nicole\Desktop\20131220193200.png"/>
          <p:cNvPicPr>
            <a:picLocks noChangeAspect="1" noChangeArrowheads="1"/>
          </p:cNvPicPr>
          <p:nvPr/>
        </p:nvPicPr>
        <p:blipFill>
          <a:blip r:embed="rId7" cstate="print"/>
          <a:srcRect/>
          <a:stretch>
            <a:fillRect/>
          </a:stretch>
        </p:blipFill>
        <p:spPr bwMode="auto">
          <a:xfrm rot="213604">
            <a:off x="3961560" y="3809159"/>
            <a:ext cx="2505075" cy="2505075"/>
          </a:xfrm>
          <a:prstGeom prst="rect">
            <a:avLst/>
          </a:prstGeom>
          <a:noFill/>
        </p:spPr>
      </p:pic>
      <p:pic>
        <p:nvPicPr>
          <p:cNvPr id="6152" name="Picture 8" descr="C:\Users\nicole\Desktop\IMG_6254.JPG"/>
          <p:cNvPicPr>
            <a:picLocks noChangeAspect="1" noChangeArrowheads="1"/>
          </p:cNvPicPr>
          <p:nvPr/>
        </p:nvPicPr>
        <p:blipFill>
          <a:blip r:embed="rId8" cstate="print"/>
          <a:srcRect/>
          <a:stretch>
            <a:fillRect/>
          </a:stretch>
        </p:blipFill>
        <p:spPr bwMode="auto">
          <a:xfrm rot="11123909">
            <a:off x="6178903" y="130243"/>
            <a:ext cx="2870200" cy="2152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 CHRISTY" pitchFamily="2" charset="0"/>
              </a:rPr>
              <a:t>Knowledge of Child and adolescent Development</a:t>
            </a:r>
            <a:endParaRPr lang="en-US" dirty="0">
              <a:latin typeface="AR CHRISTY" pitchFamily="2" charset="0"/>
            </a:endParaRPr>
          </a:p>
        </p:txBody>
      </p:sp>
      <p:sp>
        <p:nvSpPr>
          <p:cNvPr id="5" name="Content Placeholder 4"/>
          <p:cNvSpPr>
            <a:spLocks noGrp="1"/>
          </p:cNvSpPr>
          <p:nvPr>
            <p:ph idx="1"/>
          </p:nvPr>
        </p:nvSpPr>
        <p:spPr>
          <a:xfrm>
            <a:off x="3429000" y="1447800"/>
            <a:ext cx="5562600" cy="5181600"/>
          </a:xfrm>
        </p:spPr>
        <p:txBody>
          <a:bodyPr>
            <a:normAutofit fontScale="85000" lnSpcReduction="10000"/>
          </a:bodyPr>
          <a:lstStyle/>
          <a:p>
            <a:r>
              <a:rPr lang="en-US" sz="2000" dirty="0" smtClean="0"/>
              <a:t>Since I was thirteen, I have babysat multiple families at my church. Two, in particular, I have gotten extremely close to, and have grown up with their children over the last couple years. </a:t>
            </a:r>
          </a:p>
          <a:p>
            <a:r>
              <a:rPr lang="en-US" sz="2000" dirty="0" smtClean="0"/>
              <a:t>The Watson’s have two little girls, Madeline and </a:t>
            </a:r>
            <a:r>
              <a:rPr lang="en-US" sz="2000" dirty="0" err="1" smtClean="0"/>
              <a:t>Evie</a:t>
            </a:r>
            <a:r>
              <a:rPr lang="en-US" sz="2000" dirty="0" smtClean="0"/>
              <a:t>, and I have babysat them for the last three summers. When I first started, I mostly played games with them, but as they got older, I had the chance to teach them little things throughout the day. Now when I see them, I can’t believe how big they are getting, and how much they have grown – physically and academically.</a:t>
            </a:r>
          </a:p>
          <a:p>
            <a:r>
              <a:rPr lang="en-US" sz="2000" dirty="0" smtClean="0"/>
              <a:t>The other family, the </a:t>
            </a:r>
            <a:r>
              <a:rPr lang="en-US" sz="2000" dirty="0" err="1" smtClean="0"/>
              <a:t>Osbourne’s</a:t>
            </a:r>
            <a:r>
              <a:rPr lang="en-US" sz="2000" dirty="0" smtClean="0"/>
              <a:t>, have two little boys, Cole and Joey. I have babysat these two throughout my years, and I’ve watched them grow up. When I was 17, Joey was diagnosed with Stage 2 Diabetes, and I had to learn how to give him insulin and take care of him – which I had never had experience with before. Now, Joey can give himself insulin, and Cole is reading two grades above level. I know that both of these families have grown up with great parents who have supported them in everything, and that is why they are successful.</a:t>
            </a:r>
            <a:endParaRPr lang="en-US" sz="2000" dirty="0"/>
          </a:p>
        </p:txBody>
      </p:sp>
      <p:pic>
        <p:nvPicPr>
          <p:cNvPr id="8" name="Picture 2" descr="C:\Users\nicole\Desktop\IMG_9540.JPG"/>
          <p:cNvPicPr>
            <a:picLocks noChangeAspect="1" noChangeArrowheads="1"/>
          </p:cNvPicPr>
          <p:nvPr/>
        </p:nvPicPr>
        <p:blipFill>
          <a:blip r:embed="rId2" cstate="print"/>
          <a:srcRect/>
          <a:stretch>
            <a:fillRect/>
          </a:stretch>
        </p:blipFill>
        <p:spPr bwMode="auto">
          <a:xfrm>
            <a:off x="228600" y="1371600"/>
            <a:ext cx="2895600" cy="2895600"/>
          </a:xfrm>
          <a:prstGeom prst="rect">
            <a:avLst/>
          </a:prstGeom>
          <a:noFill/>
        </p:spPr>
      </p:pic>
      <p:pic>
        <p:nvPicPr>
          <p:cNvPr id="4100" name="Picture 4" descr="C:\Users\nicole\Desktop\13619_10201665585120254_7228601078187103541_n.jpg"/>
          <p:cNvPicPr>
            <a:picLocks noChangeAspect="1" noChangeArrowheads="1"/>
          </p:cNvPicPr>
          <p:nvPr/>
        </p:nvPicPr>
        <p:blipFill>
          <a:blip r:embed="rId3" cstate="print"/>
          <a:srcRect/>
          <a:stretch>
            <a:fillRect/>
          </a:stretch>
        </p:blipFill>
        <p:spPr bwMode="auto">
          <a:xfrm>
            <a:off x="304800" y="4343400"/>
            <a:ext cx="3048000" cy="228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latin typeface="AR CHRISTY" pitchFamily="2" charset="0"/>
              </a:rPr>
              <a:t>Knowledge of students interests and cultural heritage</a:t>
            </a:r>
            <a:endParaRPr lang="en-US" dirty="0">
              <a:latin typeface="AR CHRISTY" pitchFamily="2" charset="0"/>
            </a:endParaRPr>
          </a:p>
        </p:txBody>
      </p:sp>
      <p:sp>
        <p:nvSpPr>
          <p:cNvPr id="3" name="Content Placeholder 2"/>
          <p:cNvSpPr>
            <a:spLocks noGrp="1"/>
          </p:cNvSpPr>
          <p:nvPr>
            <p:ph idx="1"/>
          </p:nvPr>
        </p:nvSpPr>
        <p:spPr>
          <a:xfrm>
            <a:off x="5638800" y="1219200"/>
            <a:ext cx="3276600" cy="5486400"/>
          </a:xfrm>
        </p:spPr>
        <p:txBody>
          <a:bodyPr>
            <a:noAutofit/>
          </a:bodyPr>
          <a:lstStyle/>
          <a:p>
            <a:r>
              <a:rPr lang="en-US" sz="1200" dirty="0" smtClean="0"/>
              <a:t>For the past couple summers, I have volunteered at Fort Hill Christian Youth Camp in Hillsboro, Ohio. This is about three hours away from where my church is located, but a lot of our youth goes because our minister is the director of a week of camp. This is a great camp that allows students ages 5-18 to come for a week of worship with kids their age, and activities put on by the staff that volunteers there. </a:t>
            </a:r>
          </a:p>
          <a:p>
            <a:r>
              <a:rPr lang="en-US" sz="1200" dirty="0" smtClean="0"/>
              <a:t>My church always has a big group that goes, but there is a vast amount of cultural differences at camp. Many of them, even though they are sent to a Christian camp, are not Christian or may not even go to church. Reaching out to these students is tough, but a lot of the time, us counselors try to find something that the kid likes so we can relate to them and draw them into our discussions with something they are interested in.</a:t>
            </a:r>
          </a:p>
          <a:p>
            <a:r>
              <a:rPr lang="en-US" sz="1200" dirty="0" smtClean="0"/>
              <a:t>I have loved working at this camp because the kids come from all over Ohio, and it is such a way to branch out from the city that we live in and the people we interact with.  This gives me a new perspective on those around me who quite possibly live a completely different life than I do.</a:t>
            </a:r>
            <a:endParaRPr lang="en-US" sz="1200" dirty="0"/>
          </a:p>
        </p:txBody>
      </p:sp>
      <p:pic>
        <p:nvPicPr>
          <p:cNvPr id="5" name="Picture 2" descr="C:\Users\nicole\Desktop\IMG_9524.JPG"/>
          <p:cNvPicPr>
            <a:picLocks noChangeAspect="1" noChangeArrowheads="1"/>
          </p:cNvPicPr>
          <p:nvPr/>
        </p:nvPicPr>
        <p:blipFill>
          <a:blip r:embed="rId2" cstate="print"/>
          <a:srcRect t="20588"/>
          <a:stretch>
            <a:fillRect/>
          </a:stretch>
        </p:blipFill>
        <p:spPr bwMode="auto">
          <a:xfrm rot="21390369">
            <a:off x="228600" y="1676400"/>
            <a:ext cx="4316099" cy="2570427"/>
          </a:xfrm>
          <a:prstGeom prst="rect">
            <a:avLst/>
          </a:prstGeom>
          <a:noFill/>
        </p:spPr>
      </p:pic>
      <p:pic>
        <p:nvPicPr>
          <p:cNvPr id="6" name="Picture 3" descr="C:\Users\nicole\Desktop\IMG_6469.PNG"/>
          <p:cNvPicPr>
            <a:picLocks noChangeAspect="1" noChangeArrowheads="1"/>
          </p:cNvPicPr>
          <p:nvPr/>
        </p:nvPicPr>
        <p:blipFill>
          <a:blip r:embed="rId3" cstate="print"/>
          <a:srcRect t="15000" b="15000"/>
          <a:stretch>
            <a:fillRect/>
          </a:stretch>
        </p:blipFill>
        <p:spPr bwMode="auto">
          <a:xfrm>
            <a:off x="228600" y="4419600"/>
            <a:ext cx="5486400" cy="21636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AR CHRISTY" pitchFamily="2" charset="0"/>
              </a:rPr>
              <a:t>Knowledge of the learning process</a:t>
            </a:r>
            <a:endParaRPr lang="en-US" dirty="0">
              <a:latin typeface="AR CHRISTY" pitchFamily="2" charset="0"/>
            </a:endParaRPr>
          </a:p>
        </p:txBody>
      </p:sp>
      <p:sp>
        <p:nvSpPr>
          <p:cNvPr id="3" name="Content Placeholder 2"/>
          <p:cNvSpPr>
            <a:spLocks noGrp="1"/>
          </p:cNvSpPr>
          <p:nvPr>
            <p:ph idx="1"/>
          </p:nvPr>
        </p:nvSpPr>
        <p:spPr>
          <a:xfrm>
            <a:off x="4267200" y="1600200"/>
            <a:ext cx="4648200" cy="5029200"/>
          </a:xfrm>
        </p:spPr>
        <p:txBody>
          <a:bodyPr>
            <a:noAutofit/>
          </a:bodyPr>
          <a:lstStyle/>
          <a:p>
            <a:r>
              <a:rPr lang="en-US" sz="1500" dirty="0" smtClean="0"/>
              <a:t>For a semester during my Sophomore year, I was a teacher at Carpenter’s Kids. This was a preschool that met on Tuesdays and Thursdays at a church, and we would spend the morning teaching the children basic letters, numbers, colors, and about God. </a:t>
            </a:r>
          </a:p>
          <a:p>
            <a:r>
              <a:rPr lang="en-US" sz="1500" dirty="0" smtClean="0"/>
              <a:t>I worked with ten three-year-olds, and we had activities, crafts, and games for them to play every day. Each day and each transition time was a learning experience for them, and I was so happy to be working with such sweet little kids to get them ready for pre-school.</a:t>
            </a:r>
          </a:p>
          <a:p>
            <a:r>
              <a:rPr lang="en-US" sz="1500" dirty="0" smtClean="0"/>
              <a:t>This experience taught me what it was like to have to make a lesson plan, have to follow a strict teaching schedule, be flexible with my schedule, and monitor and assess. </a:t>
            </a:r>
          </a:p>
          <a:p>
            <a:r>
              <a:rPr lang="en-US" sz="1500" dirty="0" smtClean="0"/>
              <a:t>I learned so much about teaching, and what kind of teacher I want to be when I have my own classroom. I also loved being able to see how the children were growing from day to day, and the kind of information that got sucked into their brain like a sponge. </a:t>
            </a:r>
            <a:endParaRPr lang="en-US" sz="1500" dirty="0"/>
          </a:p>
        </p:txBody>
      </p:sp>
      <p:pic>
        <p:nvPicPr>
          <p:cNvPr id="1026" name="Picture 2" descr="C:\Users\nicole\Desktop\photo 5.JPG"/>
          <p:cNvPicPr>
            <a:picLocks noChangeAspect="1" noChangeArrowheads="1"/>
          </p:cNvPicPr>
          <p:nvPr/>
        </p:nvPicPr>
        <p:blipFill>
          <a:blip r:embed="rId2" cstate="print"/>
          <a:srcRect/>
          <a:stretch>
            <a:fillRect/>
          </a:stretch>
        </p:blipFill>
        <p:spPr bwMode="auto">
          <a:xfrm rot="20752359">
            <a:off x="279467" y="1624086"/>
            <a:ext cx="3657600" cy="2743200"/>
          </a:xfrm>
          <a:prstGeom prst="rect">
            <a:avLst/>
          </a:prstGeom>
          <a:noFill/>
        </p:spPr>
      </p:pic>
      <p:pic>
        <p:nvPicPr>
          <p:cNvPr id="5" name="Picture 3" descr="C:\Users\nicole\Desktop\IMG_4605.JPG"/>
          <p:cNvPicPr>
            <a:picLocks noChangeAspect="1" noChangeArrowheads="1"/>
          </p:cNvPicPr>
          <p:nvPr/>
        </p:nvPicPr>
        <p:blipFill>
          <a:blip r:embed="rId3" cstate="print"/>
          <a:srcRect/>
          <a:stretch>
            <a:fillRect/>
          </a:stretch>
        </p:blipFill>
        <p:spPr bwMode="auto">
          <a:xfrm rot="5400000">
            <a:off x="1193800" y="4368800"/>
            <a:ext cx="2641600" cy="198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latin typeface="AR CHRISTY" pitchFamily="2" charset="0"/>
              </a:rPr>
              <a:t>Knowledge of student’s skills, knowledge, and language proficiency</a:t>
            </a:r>
            <a:endParaRPr lang="en-US" dirty="0">
              <a:latin typeface="AR CHRISTY" pitchFamily="2" charset="0"/>
            </a:endParaRPr>
          </a:p>
        </p:txBody>
      </p:sp>
      <p:sp>
        <p:nvSpPr>
          <p:cNvPr id="3" name="Content Placeholder 2"/>
          <p:cNvSpPr>
            <a:spLocks noGrp="1"/>
          </p:cNvSpPr>
          <p:nvPr>
            <p:ph idx="1"/>
          </p:nvPr>
        </p:nvSpPr>
        <p:spPr>
          <a:xfrm>
            <a:off x="4267200" y="1524000"/>
            <a:ext cx="4648200" cy="5105400"/>
          </a:xfrm>
        </p:spPr>
        <p:txBody>
          <a:bodyPr>
            <a:normAutofit lnSpcReduction="10000"/>
          </a:bodyPr>
          <a:lstStyle/>
          <a:p>
            <a:r>
              <a:rPr lang="en-US" sz="1800" dirty="0" smtClean="0"/>
              <a:t>For Internship I,  I was at Beebe Early Childhood, and for both placements in Internship II, I was at Searcy McRae Elementary. </a:t>
            </a:r>
          </a:p>
          <a:p>
            <a:r>
              <a:rPr lang="en-US" sz="1800" dirty="0" smtClean="0"/>
              <a:t>Both placements were in small parts of town, and the children who went to them varied from “redneck” to “boutique” and everything in between. There are some parents who are fantastic and want to help with everything in the classroom. On the other hand, there are some parents who my teachers didn’t see from October to March because they never volunteered or came to the school to support their kid. </a:t>
            </a:r>
          </a:p>
          <a:p>
            <a:r>
              <a:rPr lang="en-US" sz="1800" dirty="0" smtClean="0"/>
              <a:t>I worked very closely with both of these placements, and because of that, I have grown in my understanding of how a student’s brain works while experimenting with their skills and soaking up knowledge. </a:t>
            </a:r>
          </a:p>
          <a:p>
            <a:endParaRPr lang="en-US" sz="1800" dirty="0" smtClean="0"/>
          </a:p>
          <a:p>
            <a:endParaRPr lang="en-US" sz="1800" dirty="0"/>
          </a:p>
        </p:txBody>
      </p:sp>
      <p:pic>
        <p:nvPicPr>
          <p:cNvPr id="2050" name="Picture 2" descr="C:\Users\nicole\Desktop\IMG_8932.JPG"/>
          <p:cNvPicPr>
            <a:picLocks noChangeAspect="1" noChangeArrowheads="1"/>
          </p:cNvPicPr>
          <p:nvPr/>
        </p:nvPicPr>
        <p:blipFill>
          <a:blip r:embed="rId2" cstate="print"/>
          <a:srcRect l="3971" t="14706" r="4632" b="17647"/>
          <a:stretch>
            <a:fillRect/>
          </a:stretch>
        </p:blipFill>
        <p:spPr bwMode="auto">
          <a:xfrm rot="10261563">
            <a:off x="144024" y="1660639"/>
            <a:ext cx="3874741" cy="2150685"/>
          </a:xfrm>
          <a:prstGeom prst="rect">
            <a:avLst/>
          </a:prstGeom>
          <a:noFill/>
        </p:spPr>
      </p:pic>
      <p:pic>
        <p:nvPicPr>
          <p:cNvPr id="5" name="Picture 4" descr="C:\Users\nicole\Desktop\IMG_0166.JPG"/>
          <p:cNvPicPr/>
          <p:nvPr/>
        </p:nvPicPr>
        <p:blipFill>
          <a:blip r:embed="rId3" cstate="print"/>
          <a:srcRect l="6154" t="20542" r="6154" b="18487"/>
          <a:stretch>
            <a:fillRect/>
          </a:stretch>
        </p:blipFill>
        <p:spPr bwMode="auto">
          <a:xfrm rot="215595">
            <a:off x="73422" y="4247333"/>
            <a:ext cx="4307058" cy="247813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dirty="0" smtClean="0">
                <a:latin typeface="AR CHRISTY" pitchFamily="2" charset="0"/>
              </a:rPr>
              <a:t>Knowledge of student’s special needs</a:t>
            </a:r>
            <a:endParaRPr lang="en-US" dirty="0">
              <a:latin typeface="AR CHRISTY" pitchFamily="2" charset="0"/>
            </a:endParaRPr>
          </a:p>
        </p:txBody>
      </p:sp>
      <p:sp>
        <p:nvSpPr>
          <p:cNvPr id="3" name="Content Placeholder 2"/>
          <p:cNvSpPr>
            <a:spLocks noGrp="1"/>
          </p:cNvSpPr>
          <p:nvPr>
            <p:ph idx="1"/>
          </p:nvPr>
        </p:nvSpPr>
        <p:spPr>
          <a:xfrm>
            <a:off x="4114800" y="1371600"/>
            <a:ext cx="4876800" cy="5334000"/>
          </a:xfrm>
        </p:spPr>
        <p:txBody>
          <a:bodyPr>
            <a:normAutofit fontScale="70000" lnSpcReduction="20000"/>
          </a:bodyPr>
          <a:lstStyle/>
          <a:p>
            <a:r>
              <a:rPr lang="en-US" dirty="0" smtClean="0"/>
              <a:t>At Searcy McRae Elementary, I was in Kim </a:t>
            </a:r>
            <a:r>
              <a:rPr lang="en-US" dirty="0" err="1" smtClean="0"/>
              <a:t>Rupard’s</a:t>
            </a:r>
            <a:r>
              <a:rPr lang="en-US" dirty="0" smtClean="0"/>
              <a:t> Kindergarten class for one of my placements. In Ms. </a:t>
            </a:r>
            <a:r>
              <a:rPr lang="en-US" dirty="0" err="1" smtClean="0"/>
              <a:t>Rupard’s</a:t>
            </a:r>
            <a:r>
              <a:rPr lang="en-US" dirty="0" smtClean="0"/>
              <a:t> class, she has five students who go to special Education classes every day, and about seven other students who go to some type of therapy more than twice a week. That is twelve out of her twenty students who struggle with something in their learning, and they are placed in classes to help them try to maintain their problem. </a:t>
            </a:r>
          </a:p>
          <a:p>
            <a:r>
              <a:rPr lang="en-US" dirty="0" smtClean="0"/>
              <a:t>From being her student teacher, I have learned a voluminous amount of ways to engage students with special needs, and to modify and adjust my lesson plans to cater to every student in a way that will benefit them. </a:t>
            </a:r>
            <a:endParaRPr lang="en-US" dirty="0"/>
          </a:p>
        </p:txBody>
      </p:sp>
      <p:pic>
        <p:nvPicPr>
          <p:cNvPr id="4" name="Picture 3" descr="C:\Users\nicole\Desktop\IMG_9997.JPG"/>
          <p:cNvPicPr/>
          <p:nvPr/>
        </p:nvPicPr>
        <p:blipFill>
          <a:blip r:embed="rId2" cstate="print"/>
          <a:srcRect l="3077" t="8201" r="3077" b="8201"/>
          <a:stretch>
            <a:fillRect/>
          </a:stretch>
        </p:blipFill>
        <p:spPr bwMode="auto">
          <a:xfrm rot="21339634">
            <a:off x="314138" y="1427458"/>
            <a:ext cx="3581400" cy="2396650"/>
          </a:xfrm>
          <a:prstGeom prst="rect">
            <a:avLst/>
          </a:prstGeom>
          <a:noFill/>
          <a:ln w="9525">
            <a:noFill/>
            <a:miter lim="800000"/>
            <a:headEnd/>
            <a:tailEnd/>
          </a:ln>
        </p:spPr>
      </p:pic>
      <p:pic>
        <p:nvPicPr>
          <p:cNvPr id="3074" name="Picture 2" descr="C:\Users\nicole\Desktop\IMG_04681.jpg"/>
          <p:cNvPicPr>
            <a:picLocks noChangeAspect="1" noChangeArrowheads="1"/>
          </p:cNvPicPr>
          <p:nvPr/>
        </p:nvPicPr>
        <p:blipFill>
          <a:blip r:embed="rId3" cstate="print"/>
          <a:srcRect b="10500"/>
          <a:stretch>
            <a:fillRect/>
          </a:stretch>
        </p:blipFill>
        <p:spPr bwMode="auto">
          <a:xfrm>
            <a:off x="0" y="3810000"/>
            <a:ext cx="2000250" cy="2386965"/>
          </a:xfrm>
          <a:prstGeom prst="rect">
            <a:avLst/>
          </a:prstGeom>
          <a:noFill/>
        </p:spPr>
      </p:pic>
      <p:pic>
        <p:nvPicPr>
          <p:cNvPr id="3075" name="Picture 3" descr="C:\Users\nicole\Desktop\IMG_04621.jpg"/>
          <p:cNvPicPr>
            <a:picLocks noChangeAspect="1" noChangeArrowheads="1"/>
          </p:cNvPicPr>
          <p:nvPr/>
        </p:nvPicPr>
        <p:blipFill>
          <a:blip r:embed="rId4" cstate="print"/>
          <a:srcRect b="24000"/>
          <a:stretch>
            <a:fillRect/>
          </a:stretch>
        </p:blipFill>
        <p:spPr bwMode="auto">
          <a:xfrm>
            <a:off x="1981200" y="4419600"/>
            <a:ext cx="2171700" cy="220066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976</Words>
  <Application>Microsoft Office PowerPoint</Application>
  <PresentationFormat>On-screen Show (4:3)</PresentationFormat>
  <Paragraphs>22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Evidence of Diverse Experiences</vt:lpstr>
      <vt:lpstr>Knowledge of Child and adolescent Development</vt:lpstr>
      <vt:lpstr>Knowledge of students interests and cultural heritage</vt:lpstr>
      <vt:lpstr>Knowledge of the learning process</vt:lpstr>
      <vt:lpstr>Knowledge of student’s skills, knowledge, and language proficiency</vt:lpstr>
      <vt:lpstr>Knowledge of student’s special needs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Diverse Experiences</dc:title>
  <dc:creator>Nicole Langlois</dc:creator>
  <cp:lastModifiedBy>Nicole Langlois</cp:lastModifiedBy>
  <cp:revision>31</cp:revision>
  <dcterms:created xsi:type="dcterms:W3CDTF">2015-04-09T22:18:11Z</dcterms:created>
  <dcterms:modified xsi:type="dcterms:W3CDTF">2015-05-01T04:50:59Z</dcterms:modified>
</cp:coreProperties>
</file>