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4" r:id="rId8"/>
    <p:sldId id="263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 dirty="0"/>
              <a:t>Compound </a:t>
            </a:r>
            <a:r>
              <a:rPr lang="en-US" dirty="0" smtClean="0"/>
              <a:t>Words Made</a:t>
            </a:r>
            <a:endParaRPr lang="en-US" dirty="0"/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Student A</c:v>
                </c:pt>
                <c:pt idx="1">
                  <c:v>Student B</c:v>
                </c:pt>
                <c:pt idx="2">
                  <c:v>Student 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DE5919-8C96-4E4B-B4C1-E91A7AF8ADBC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18609A-E1C3-4458-85FA-3177C059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standards.org/ELA-Literacy/RF/1/2/d/" TargetMode="External"/><Relationship Id="rId2" Type="http://schemas.openxmlformats.org/officeDocument/2006/relationships/hyperlink" Target="http://www.corestandards.org/ELA-Literacy/RF/K/1/c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restandards.org/ELA-Literacy/L/2/4/d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477000" cy="1894362"/>
          </a:xfrm>
        </p:spPr>
        <p:txBody>
          <a:bodyPr/>
          <a:lstStyle/>
          <a:p>
            <a:r>
              <a:rPr lang="en-US" dirty="0" smtClean="0"/>
              <a:t>Evidence of Student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400800" cy="1371600"/>
          </a:xfrm>
        </p:spPr>
        <p:txBody>
          <a:bodyPr/>
          <a:lstStyle/>
          <a:p>
            <a:r>
              <a:rPr lang="en-US" dirty="0" smtClean="0"/>
              <a:t>  □  Nicole Langlois   □   SPED 419  □  Spring 2015  □</a:t>
            </a:r>
            <a:endParaRPr lang="en-US" dirty="0"/>
          </a:p>
        </p:txBody>
      </p:sp>
      <p:pic>
        <p:nvPicPr>
          <p:cNvPr id="4" name="Picture 3" descr="IMG_074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04800"/>
            <a:ext cx="4953000" cy="3714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Congruence with Instructional Outcomes</a:t>
            </a:r>
            <a:br>
              <a:rPr lang="en-US" sz="3200" dirty="0" smtClean="0"/>
            </a:br>
            <a:r>
              <a:rPr lang="en-US" sz="3200" dirty="0" smtClean="0"/>
              <a:t>□  Danielson 1f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4114800" cy="4721352"/>
          </a:xfrm>
        </p:spPr>
        <p:txBody>
          <a:bodyPr>
            <a:normAutofit fontScale="92500" lnSpcReduction="10000"/>
          </a:bodyPr>
          <a:lstStyle/>
          <a:p>
            <a:r>
              <a:rPr lang="en-US" sz="2100" cap="all" dirty="0" smtClean="0">
                <a:hlinkClick r:id="rId2"/>
              </a:rPr>
              <a:t>CCSS.ELA-LITERACY.RF.K.1.C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Understand that words are separated by spaces in print.</a:t>
            </a:r>
          </a:p>
          <a:p>
            <a:r>
              <a:rPr lang="en-US" sz="2100" cap="all" dirty="0" smtClean="0">
                <a:hlinkClick r:id="rId3"/>
              </a:rPr>
              <a:t>CCSS.ELA-LITERACY.RF.1.2.D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Segment spoken single-syllable words into their complete sequence of individual sounds (phonemes).</a:t>
            </a:r>
          </a:p>
          <a:p>
            <a:r>
              <a:rPr lang="en-US" sz="2100" cap="all" dirty="0" smtClean="0">
                <a:hlinkClick r:id="rId4"/>
              </a:rPr>
              <a:t>CCSS.ELA-LITERACY.L.2.4.D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Use knowledge of the meaning of individual words to predict the meaning of compound words (e.g., </a:t>
            </a:r>
            <a:r>
              <a:rPr lang="en-US" sz="2100" i="1" dirty="0" smtClean="0"/>
              <a:t>birdhouse, lighthouse, housefly; bookshelf, notebook, bookmark</a:t>
            </a:r>
            <a:r>
              <a:rPr lang="en-US" sz="2100" dirty="0" smtClean="0"/>
              <a:t>).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1752600"/>
            <a:ext cx="3048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>
                <a:solidFill>
                  <a:schemeClr val="accent1"/>
                </a:solidFill>
              </a:rPr>
              <a:t>Lesson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endParaRPr lang="en-US" sz="2800" dirty="0" smtClean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“Chopping it out”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sz="2000" dirty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Learning Page</a:t>
            </a:r>
            <a:endParaRPr lang="en-US" sz="2800" dirty="0">
              <a:solidFill>
                <a:schemeClr val="accent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Design of Formative Assessments </a:t>
            </a:r>
            <a:br>
              <a:rPr lang="en-US" sz="3200" dirty="0" smtClean="0"/>
            </a:br>
            <a:r>
              <a:rPr lang="en-US" sz="3200" dirty="0" smtClean="0"/>
              <a:t>□  Danielson 1f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343400"/>
          </a:xfrm>
        </p:spPr>
        <p:txBody>
          <a:bodyPr/>
          <a:lstStyle/>
          <a:p>
            <a:r>
              <a:rPr lang="en-US" dirty="0" smtClean="0"/>
              <a:t>I decided to assess my students in three different ways. I observed them as I taught and as they worked on their learning pages. I also was questioning to see what they knew, and at the end I asked them to give me a thumbs up for “got it”, thumbs sideways for “almost there”, and thumbs down for “I need some practice”. The final way I assessed my students was by collecting their papers and seeing who could think of a compound word that was not already on the paper.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Criteria and Standards Danielson 1f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Formal:  the learning page I collected was a way to see what the students understood about the lesson, and if they were able to do it at their level.</a:t>
            </a:r>
          </a:p>
          <a:p>
            <a:r>
              <a:rPr lang="en-US" dirty="0" smtClean="0"/>
              <a:t>Informal: I was observing while they were working on their learning pages, and when they had a question I made a note of whether it was developmental or lack of subject knowledge.</a:t>
            </a:r>
          </a:p>
          <a:p>
            <a:r>
              <a:rPr lang="en-US" dirty="0" smtClean="0"/>
              <a:t>Questioning: I used questioning in my lesson to see if they were capable of understanding the topic. I also asked them to give me a thumbs up if they understood it, a thumbs sideways if they got about half of it, and a thumbs down if they were having trouble.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Maintaining Accurate Records </a:t>
            </a:r>
            <a:br>
              <a:rPr lang="en-US" sz="3200" dirty="0" smtClean="0"/>
            </a:br>
            <a:r>
              <a:rPr lang="en-US" sz="3200" dirty="0" smtClean="0"/>
              <a:t>□  Danielson 4b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Samples of Student Work</a:t>
            </a:r>
            <a:endParaRPr lang="en-US" sz="3200" dirty="0"/>
          </a:p>
        </p:txBody>
      </p:sp>
      <p:pic>
        <p:nvPicPr>
          <p:cNvPr id="7" name="Content Placeholder 6" descr="IMG_0889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8800" t="16800" r="16000" b="7800"/>
          <a:stretch>
            <a:fillRect/>
          </a:stretch>
        </p:blipFill>
        <p:spPr>
          <a:xfrm>
            <a:off x="609599" y="1524000"/>
            <a:ext cx="2165939" cy="2895600"/>
          </a:xfrm>
        </p:spPr>
      </p:pic>
      <p:pic>
        <p:nvPicPr>
          <p:cNvPr id="8" name="Picture 7" descr="IMG_08901.jpg"/>
          <p:cNvPicPr>
            <a:picLocks noChangeAspect="1"/>
          </p:cNvPicPr>
          <p:nvPr/>
        </p:nvPicPr>
        <p:blipFill>
          <a:blip r:embed="rId3" cstate="print"/>
          <a:srcRect l="6000" t="12750" r="14000" b="9000"/>
          <a:stretch>
            <a:fillRect/>
          </a:stretch>
        </p:blipFill>
        <p:spPr>
          <a:xfrm>
            <a:off x="3037532" y="1524001"/>
            <a:ext cx="2220268" cy="2895600"/>
          </a:xfrm>
          <a:prstGeom prst="rect">
            <a:avLst/>
          </a:prstGeom>
        </p:spPr>
      </p:pic>
      <p:pic>
        <p:nvPicPr>
          <p:cNvPr id="9" name="Picture 8" descr="IMG_08911.jpg"/>
          <p:cNvPicPr>
            <a:picLocks noChangeAspect="1"/>
          </p:cNvPicPr>
          <p:nvPr/>
        </p:nvPicPr>
        <p:blipFill>
          <a:blip r:embed="rId4" cstate="print"/>
          <a:srcRect l="12500" t="15000" r="13750" b="12187"/>
          <a:stretch>
            <a:fillRect/>
          </a:stretch>
        </p:blipFill>
        <p:spPr>
          <a:xfrm>
            <a:off x="5486400" y="1524000"/>
            <a:ext cx="2199739" cy="2895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44958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Student A		    Student B	</a:t>
            </a:r>
            <a:r>
              <a:rPr lang="en-US" dirty="0"/>
              <a:t>	</a:t>
            </a:r>
            <a:r>
              <a:rPr lang="en-US" dirty="0" smtClean="0"/>
              <a:t>Student 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4826675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□  </a:t>
            </a:r>
            <a:r>
              <a:rPr lang="en-US" sz="1700" dirty="0" smtClean="0"/>
              <a:t>Student A is one of the top students in my class. They are in my top reading group, and always has something to contribute to the conversation. Student B is a middle-level student. They get the idea, but they are not able to pick up on it immediately. Student C is not in </a:t>
            </a:r>
            <a:r>
              <a:rPr lang="en-US" sz="1700" dirty="0"/>
              <a:t>S</a:t>
            </a:r>
            <a:r>
              <a:rPr lang="en-US" sz="1700" dirty="0" smtClean="0"/>
              <a:t>pecial Education, but they are in the lowest reading group. They dilly-dally and goof around instead of doing their work – even though they have the potential to be very smart. </a:t>
            </a:r>
            <a:endParaRPr lang="en-US" sz="1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Student Self Assessment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After asking about their compound word: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Student A – “I thought of </a:t>
            </a:r>
            <a:r>
              <a:rPr lang="en-US" dirty="0" err="1" smtClean="0"/>
              <a:t>popcern</a:t>
            </a:r>
            <a:r>
              <a:rPr lang="en-US" dirty="0" smtClean="0"/>
              <a:t>, watermelon, </a:t>
            </a:r>
            <a:r>
              <a:rPr lang="en-US" dirty="0" err="1" smtClean="0"/>
              <a:t>beachball</a:t>
            </a:r>
            <a:r>
              <a:rPr lang="en-US" dirty="0" smtClean="0"/>
              <a:t>, </a:t>
            </a:r>
            <a:r>
              <a:rPr lang="en-US" dirty="0" err="1" smtClean="0"/>
              <a:t>toothfairy</a:t>
            </a:r>
            <a:r>
              <a:rPr lang="en-US" dirty="0" smtClean="0"/>
              <a:t>, gummies (‘</a:t>
            </a:r>
            <a:r>
              <a:rPr lang="en-US" dirty="0" err="1" smtClean="0"/>
              <a:t>gum’-‘me’s</a:t>
            </a:r>
            <a:r>
              <a:rPr lang="en-US" dirty="0" smtClean="0"/>
              <a:t>), and mirror (‘</a:t>
            </a:r>
            <a:r>
              <a:rPr lang="en-US" dirty="0" err="1" smtClean="0"/>
              <a:t>me’-‘roar</a:t>
            </a:r>
            <a:r>
              <a:rPr lang="en-US" dirty="0" smtClean="0"/>
              <a:t>’). Can I help (another student)?”</a:t>
            </a:r>
          </a:p>
          <a:p>
            <a:r>
              <a:rPr lang="en-US" dirty="0" smtClean="0"/>
              <a:t>Student B – “I know mailbox is a compound word!” (We did a compound word game the day before, and that is the one she remembered)</a:t>
            </a:r>
          </a:p>
          <a:p>
            <a:r>
              <a:rPr lang="en-US" dirty="0" smtClean="0"/>
              <a:t>Student C – “I don’t know what that means.” “I don’t know how to do this.”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Use for planning Danielson 1f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all of my assessments, I have gathered that this subject content might be a little advanced for some of my students. It was a second grade standard, but I thought I could present it in a way that they would be able to understand it, and if anything it would front-load them for when they would eventually learn it. Many of them understood the concept of two words combining to make a completely new one, and that word having a completely different meaning than just combining the two words (i.e. not a cake made of cheese), but they were not effectively able to discover a multitude of compound words on their own.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Analysis and Evaluation of Learning </a:t>
            </a:r>
            <a:br>
              <a:rPr lang="en-US" sz="3200" dirty="0" smtClean="0"/>
            </a:br>
            <a:r>
              <a:rPr lang="en-US" sz="2000" dirty="0" smtClean="0"/>
              <a:t>INTASC 8.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believe that a majority of my class understood at least part of this lesson, but the ones that didn’t quite grasp it are so close. I think providing more visuals to show them the actual separation of the two words in a compound word would’ve been more beneficial than writing it on the white board. </a:t>
            </a:r>
          </a:p>
          <a:p>
            <a:r>
              <a:rPr lang="en-US" dirty="0" smtClean="0"/>
              <a:t>I would teach this lesson again, but I would probably teach it in first grade since the students who understood this assignment were on the older side of the spectrum.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141</TotalTime>
  <Words>686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Evidence of Student Learning</vt:lpstr>
      <vt:lpstr>Congruence with Instructional Outcomes □  Danielson 1f</vt:lpstr>
      <vt:lpstr>Design of Formative Assessments  □  Danielson 1f</vt:lpstr>
      <vt:lpstr>Criteria and Standards Danielson 1f</vt:lpstr>
      <vt:lpstr>Maintaining Accurate Records  □  Danielson 4b</vt:lpstr>
      <vt:lpstr>Samples of Student Work</vt:lpstr>
      <vt:lpstr>Student Self Assessment</vt:lpstr>
      <vt:lpstr>Use for planning Danielson 1f</vt:lpstr>
      <vt:lpstr>Analysis and Evaluation of Learning  INTASC 8.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Nicole Langlois</dc:creator>
  <cp:lastModifiedBy>Nicole Langlois</cp:lastModifiedBy>
  <cp:revision>15</cp:revision>
  <dcterms:created xsi:type="dcterms:W3CDTF">2015-05-01T22:27:42Z</dcterms:created>
  <dcterms:modified xsi:type="dcterms:W3CDTF">2016-04-05T04:34:40Z</dcterms:modified>
</cp:coreProperties>
</file>